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72" r:id="rId2"/>
    <p:sldId id="369" r:id="rId3"/>
    <p:sldId id="380" r:id="rId4"/>
    <p:sldId id="435" r:id="rId5"/>
    <p:sldId id="381" r:id="rId6"/>
    <p:sldId id="383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11" r:id="rId31"/>
    <p:sldId id="459" r:id="rId32"/>
    <p:sldId id="460" r:id="rId33"/>
    <p:sldId id="461" r:id="rId34"/>
    <p:sldId id="462" r:id="rId35"/>
    <p:sldId id="464" r:id="rId36"/>
    <p:sldId id="463" r:id="rId37"/>
    <p:sldId id="465" r:id="rId38"/>
    <p:sldId id="466" r:id="rId39"/>
    <p:sldId id="467" r:id="rId40"/>
    <p:sldId id="468" r:id="rId41"/>
    <p:sldId id="378" r:id="rId42"/>
    <p:sldId id="469" r:id="rId43"/>
    <p:sldId id="379" r:id="rId44"/>
    <p:sldId id="434" r:id="rId45"/>
  </p:sldIdLst>
  <p:sldSz cx="12192000" cy="6858000"/>
  <p:notesSz cx="6737350" cy="9875838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7" orient="horz" pos="2614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4"/>
    <a:srgbClr val="F98420"/>
    <a:srgbClr val="2D3494"/>
    <a:srgbClr val="E30F3C"/>
    <a:srgbClr val="2F2A85"/>
    <a:srgbClr val="2F3696"/>
    <a:srgbClr val="9BA0E1"/>
    <a:srgbClr val="7B82D7"/>
    <a:srgbClr val="FC065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6" autoAdjust="0"/>
    <p:restoredTop sz="95400" autoAdjust="0"/>
  </p:normalViewPr>
  <p:slideViewPr>
    <p:cSldViewPr>
      <p:cViewPr varScale="1">
        <p:scale>
          <a:sx n="245" d="100"/>
          <a:sy n="245" d="100"/>
        </p:scale>
        <p:origin x="204" y="450"/>
      </p:cViewPr>
      <p:guideLst>
        <p:guide orient="horz" pos="346"/>
        <p:guide orient="horz" pos="618"/>
        <p:guide orient="horz" pos="210"/>
        <p:guide pos="211"/>
        <p:guide orient="horz" pos="2614"/>
        <p:guide orient="horz" pos="391"/>
        <p:guide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529" y="1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529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8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09.04.2020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2950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8" y="4691029"/>
            <a:ext cx="5389880" cy="4444126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8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6351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0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69626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3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16646045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8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3"/>
            <a:ext cx="11520000" cy="490530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004666" y="6513086"/>
            <a:ext cx="179536" cy="184666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63" r:id="rId3"/>
    <p:sldLayoutId id="214748370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450"/>
        </a:spcBef>
        <a:buClr>
          <a:srgbClr val="014694"/>
        </a:buClr>
        <a:buFont typeface="Arial" pitchFamily="34" charset="0"/>
        <a:buNone/>
        <a:defRPr sz="14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14694"/>
        </a:buClr>
        <a:buFont typeface="Wingdings" pitchFamily="2" charset="2"/>
        <a:buChar char="§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–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hop.prosv.ru/vserossijskie-proverochnye-raboty--matematika--15-tipovyx-variantov--7-klass15118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gif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ifra.school/#lesson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551320" y="2586731"/>
            <a:ext cx="11089296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014694"/>
                </a:solidFill>
                <a:latin typeface="+mn-lt"/>
              </a:rPr>
              <a:t>Готовимся к Всероссийской</a:t>
            </a:r>
          </a:p>
          <a:p>
            <a:r>
              <a:rPr lang="ru-RU" sz="4400" smtClean="0">
                <a:solidFill>
                  <a:srgbClr val="014694"/>
                </a:solidFill>
                <a:latin typeface="+mn-lt"/>
              </a:rPr>
              <a:t>проверочной работе</a:t>
            </a:r>
            <a:endParaRPr lang="ru-RU" sz="40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60296" y="505604"/>
            <a:ext cx="2983030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5400" b="1" dirty="0" smtClean="0">
                <a:solidFill>
                  <a:srgbClr val="014694"/>
                </a:solidFill>
              </a:rPr>
              <a:t>7 класс</a:t>
            </a:r>
            <a:endParaRPr lang="ru-RU" sz="2800" b="1" dirty="0" smtClean="0">
              <a:solidFill>
                <a:srgbClr val="01469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556792"/>
            <a:ext cx="339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7" y="1937792"/>
            <a:ext cx="1008708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556792"/>
            <a:ext cx="339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22" y="1937792"/>
            <a:ext cx="8863927" cy="22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229447"/>
            <a:ext cx="7172742" cy="193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556792"/>
            <a:ext cx="339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937792"/>
            <a:ext cx="8495029" cy="40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8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533318"/>
            <a:ext cx="8568952" cy="496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380" y="1628800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ОКРУГЛЕНИЕ ДЕСЯТИЧНЫХ ДРОБЕЙ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1) Если первая отброшенная или заменённая нулём цифра равна 5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dirty="0">
                <a:solidFill>
                  <a:srgbClr val="002060"/>
                </a:solidFill>
              </a:rPr>
              <a:t>, 7, 8, 9, то стоящую перед ней цифру увеличивают на 1.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Если первая отброшенная или заменённая нулём цифра равна 0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dirty="0">
                <a:solidFill>
                  <a:srgbClr val="002060"/>
                </a:solidFill>
              </a:rPr>
              <a:t>, 2, 3, 4, то стоящую перед ней цифру оставляют без изменения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ПРИМЕР.</a:t>
            </a:r>
            <a:r>
              <a:rPr lang="ru-RU" sz="2800" dirty="0">
                <a:solidFill>
                  <a:srgbClr val="002060"/>
                </a:solidFill>
              </a:rPr>
              <a:t> Округлите: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251,73 до десятых;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4,547 до сотых;</a:t>
            </a:r>
          </a:p>
        </p:txBody>
      </p:sp>
    </p:spTree>
    <p:extLst>
      <p:ext uri="{BB962C8B-B14F-4D97-AF65-F5344CB8AC3E}">
        <p14:creationId xmlns:p14="http://schemas.microsoft.com/office/powerpoint/2010/main" val="22229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132856"/>
            <a:ext cx="926895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84" y="1672811"/>
            <a:ext cx="2981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6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84" y="1672811"/>
            <a:ext cx="2981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348880"/>
            <a:ext cx="91642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84" y="1457444"/>
            <a:ext cx="29813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0" y="1841056"/>
            <a:ext cx="9612920" cy="187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29" y="3933056"/>
            <a:ext cx="9595131" cy="20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3" y="1566980"/>
            <a:ext cx="9347123" cy="445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364574"/>
            <a:ext cx="9495934" cy="249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717032"/>
            <a:ext cx="98109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0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376" y="1556792"/>
            <a:ext cx="11375057" cy="4536504"/>
          </a:xfrm>
        </p:spPr>
        <p:txBody>
          <a:bodyPr/>
          <a:lstStyle/>
          <a:p>
            <a:pPr algn="ctr"/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выполнения работы – 90 минут.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заданий.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6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9"/>
          <a:stretch/>
        </p:blipFill>
        <p:spPr bwMode="auto">
          <a:xfrm>
            <a:off x="911424" y="1364574"/>
            <a:ext cx="9495934" cy="4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86" y="1840196"/>
            <a:ext cx="968302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357014"/>
            <a:ext cx="873331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0"/>
          <a:stretch/>
        </p:blipFill>
        <p:spPr bwMode="auto">
          <a:xfrm>
            <a:off x="1127448" y="3394997"/>
            <a:ext cx="9251030" cy="216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8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0" y="2276872"/>
            <a:ext cx="961775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6"/>
          <a:stretch/>
        </p:blipFill>
        <p:spPr bwMode="auto">
          <a:xfrm>
            <a:off x="1559496" y="1357014"/>
            <a:ext cx="8733318" cy="4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6"/>
          <a:stretch/>
        </p:blipFill>
        <p:spPr bwMode="auto">
          <a:xfrm>
            <a:off x="1559496" y="1357014"/>
            <a:ext cx="8733318" cy="4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4" y="1988840"/>
            <a:ext cx="9831370" cy="38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69529"/>
            <a:ext cx="8280920" cy="53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9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68" y="1340768"/>
            <a:ext cx="1116832" cy="148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842717"/>
            <a:ext cx="6778697" cy="3966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3378490"/>
            <a:ext cx="7666972" cy="3479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038" y="1369789"/>
            <a:ext cx="3365796" cy="552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0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68" y="1340768"/>
            <a:ext cx="1116832" cy="148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99" y="1028697"/>
            <a:ext cx="9866565" cy="58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68" y="1340768"/>
            <a:ext cx="1116832" cy="148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057519"/>
            <a:ext cx="9974098" cy="58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68" y="1340768"/>
            <a:ext cx="1116832" cy="148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1244612"/>
            <a:ext cx="5565145" cy="56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685394"/>
            <a:ext cx="8712968" cy="51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376" y="1556792"/>
            <a:ext cx="11375057" cy="4536504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пользоваться учебниками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справочниками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калькулятором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пользоваться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черновиком.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черновике проверяться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оцениваться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685394"/>
            <a:ext cx="8712968" cy="51154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905" y="2546613"/>
            <a:ext cx="378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5a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685394"/>
            <a:ext cx="8712968" cy="51154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905" y="2546613"/>
            <a:ext cx="378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5a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393" y="3429000"/>
            <a:ext cx="2889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+ 5a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136.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685394"/>
            <a:ext cx="8712968" cy="51154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905" y="2546613"/>
            <a:ext cx="3781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5a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393" y="3429000"/>
            <a:ext cx="2889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+ 5a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 = 816;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136.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739" y="3551242"/>
            <a:ext cx="3145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· 136 = 680.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0739" y="4307294"/>
            <a:ext cx="387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= 680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136 = 544.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135" y="6093296"/>
            <a:ext cx="439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544.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" y="1910155"/>
            <a:ext cx="9591557" cy="37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" y="1910155"/>
            <a:ext cx="9591557" cy="377945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342178" y="3146024"/>
            <a:ext cx="5157003" cy="1307716"/>
            <a:chOff x="6292332" y="2776485"/>
            <a:chExt cx="5157003" cy="130771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387867" y="2776485"/>
              <a:ext cx="4965933" cy="13077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292332" y="2776485"/>
              <a:ext cx="5157003" cy="7198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817305" y="2911533"/>
              <a:ext cx="341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1356" y="3203920"/>
              <a:ext cx="341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9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" y="1910155"/>
            <a:ext cx="9591557" cy="377945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539397" y="2924944"/>
            <a:ext cx="5157003" cy="1307716"/>
            <a:chOff x="6292332" y="2776485"/>
            <a:chExt cx="5157003" cy="130771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387867" y="2776485"/>
              <a:ext cx="4965933" cy="13077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292332" y="2776485"/>
              <a:ext cx="5157003" cy="7198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817305" y="2911533"/>
              <a:ext cx="341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1356" y="3203920"/>
              <a:ext cx="341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1424" y="3611632"/>
            <a:ext cx="981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" y="1910155"/>
            <a:ext cx="9591557" cy="377945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539397" y="2924944"/>
            <a:ext cx="5157003" cy="1307716"/>
            <a:chOff x="6292332" y="2776485"/>
            <a:chExt cx="5157003" cy="130771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387867" y="2776485"/>
              <a:ext cx="4965933" cy="13077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292332" y="2776485"/>
              <a:ext cx="5157003" cy="7198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817305" y="2911533"/>
              <a:ext cx="341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1356" y="3203920"/>
              <a:ext cx="341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1424" y="3611632"/>
            <a:ext cx="9817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(сумма смежных углов)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685395"/>
            <a:ext cx="9505056" cy="51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2307" y="1685396"/>
            <a:ext cx="9427866" cy="4950042"/>
            <a:chOff x="72306" y="1700808"/>
            <a:chExt cx="10286886" cy="552610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06" y="1700808"/>
              <a:ext cx="10286886" cy="5526106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4338799" y="2884663"/>
              <a:ext cx="5781379" cy="2385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933862" y="3160848"/>
              <a:ext cx="5432024" cy="3627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933862" y="3484217"/>
              <a:ext cx="9186316" cy="151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437809" y="5730966"/>
              <a:ext cx="7682369" cy="249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69955" y="6040946"/>
              <a:ext cx="1417927" cy="1736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862570" y="6510177"/>
              <a:ext cx="1417927" cy="1736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946792" y="6838653"/>
              <a:ext cx="2584091" cy="265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666991" y="6539577"/>
              <a:ext cx="51334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073840" y="6838653"/>
              <a:ext cx="5046338" cy="362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969955" y="7190641"/>
              <a:ext cx="6374939" cy="2654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61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98841"/>
              </p:ext>
            </p:extLst>
          </p:nvPr>
        </p:nvGraphicFramePr>
        <p:xfrm>
          <a:off x="1559496" y="1625461"/>
          <a:ext cx="81280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Скорость, км/ч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Тормозной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путь, км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Скорость, км/ч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Тормозной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путь, км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Легковой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Грузовой автомобиль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40878"/>
            <a:ext cx="600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1344" y="4361937"/>
            <a:ext cx="94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скорость каждого автомобиля увеличилась в 4 раза, то тормозной путь каждой машины увеличился в 16 раз.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91344" y="1556792"/>
            <a:ext cx="11809312" cy="4536504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содержит 16 заданий.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заданиях 1–9, 11 и 13 необходимо записать только ответ.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задании 12 нужно отметить точки на числовой прямой.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задании 15 требуется схематично построить график функции.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заданиях 10, 14, 16 требуется записать решение и ответ.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7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33" y="134076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</a:t>
            </a:r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60" y="1685396"/>
            <a:ext cx="2012982" cy="26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5556"/>
              </p:ext>
            </p:extLst>
          </p:nvPr>
        </p:nvGraphicFramePr>
        <p:xfrm>
          <a:off x="1559496" y="1625461"/>
          <a:ext cx="81280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Было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Стало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Скорость, км/ч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Тормозной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путь, км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Скорость, км/ч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Тормозной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путь, км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Легковой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автомобиль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Грузовой автомобиль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40878"/>
            <a:ext cx="600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1344" y="4361937"/>
            <a:ext cx="94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скорость каждого автомобиля увеличилась в 4 раза, то тормозной путь каждой машины увеличился в 16 раз.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1784" y="5196681"/>
            <a:ext cx="2575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152 – 115,2 = 36,8 (км)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6" y="5983409"/>
            <a:ext cx="5941610" cy="71149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90459" y="6042924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36,8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73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343472" y="367688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014694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019657" y="2654937"/>
            <a:ext cx="5688696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Черняева М. А., </a:t>
            </a:r>
            <a:r>
              <a:rPr lang="ru-RU" sz="2000" b="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Доброхвалов</a:t>
            </a:r>
            <a:r>
              <a:rPr lang="ru-RU" sz="20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Р. А. Всероссийские </a:t>
            </a:r>
            <a:r>
              <a:rPr lang="ru-RU" sz="2000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проверочные </a:t>
            </a:r>
            <a:r>
              <a:rPr lang="ru-RU" sz="20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работы. Математика. 15 </a:t>
            </a:r>
            <a:r>
              <a:rPr lang="ru-RU" sz="2000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типовых </a:t>
            </a:r>
            <a:r>
              <a:rPr lang="ru-RU" sz="20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вариантов. 7 класс.</a:t>
            </a:r>
          </a:p>
          <a:p>
            <a:pPr algn="l"/>
            <a:endParaRPr lang="ru-RU" sz="2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48128" y="186035"/>
            <a:ext cx="4423190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4800" b="1" dirty="0" smtClean="0">
                <a:solidFill>
                  <a:srgbClr val="014694"/>
                </a:solidFill>
              </a:rPr>
              <a:t>7 класс</a:t>
            </a:r>
            <a:endParaRPr lang="ru-RU" sz="2400" b="1" dirty="0" smtClean="0">
              <a:solidFill>
                <a:srgbClr val="01469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46137"/>
            <a:ext cx="502921" cy="502921"/>
          </a:xfrm>
          <a:prstGeom prst="rect">
            <a:avLst/>
          </a:prstGeom>
        </p:spPr>
      </p:pic>
      <p:pic>
        <p:nvPicPr>
          <p:cNvPr id="2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7 класс (Черняева М.А., Доброхвалов Р.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844824"/>
            <a:ext cx="3552631" cy="47237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624431"/>
            <a:ext cx="1680988" cy="1680988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343472" y="1021761"/>
            <a:ext cx="6651427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14694"/>
                </a:solidFill>
                <a:latin typeface="+mn-lt"/>
              </a:rPr>
              <a:t>Урок подготовлен на основе материалов пособия:</a:t>
            </a:r>
            <a:endParaRPr lang="ru-RU" sz="1800" dirty="0">
              <a:solidFill>
                <a:srgbClr val="0146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7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 txBox="1">
            <a:spLocks/>
          </p:cNvSpPr>
          <p:nvPr/>
        </p:nvSpPr>
        <p:spPr>
          <a:xfrm>
            <a:off x="1199456" y="289795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014694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4152" y="53741"/>
            <a:ext cx="4423190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4800" b="1" dirty="0" smtClean="0">
                <a:solidFill>
                  <a:srgbClr val="014694"/>
                </a:solidFill>
              </a:rPr>
              <a:t>7 класс</a:t>
            </a:r>
            <a:endParaRPr lang="ru-RU" sz="2400" b="1" dirty="0" smtClean="0">
              <a:solidFill>
                <a:srgbClr val="01469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8" y="362805"/>
            <a:ext cx="502921" cy="502921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99455" y="914289"/>
            <a:ext cx="6651427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14694"/>
                </a:solidFill>
                <a:latin typeface="+mn-lt"/>
              </a:rPr>
              <a:t>Вас также могут заинтересовать:</a:t>
            </a:r>
            <a:endParaRPr lang="ru-RU" sz="1800" dirty="0">
              <a:solidFill>
                <a:srgbClr val="014694"/>
              </a:solidFill>
              <a:latin typeface="+mn-lt"/>
            </a:endParaRPr>
          </a:p>
        </p:txBody>
      </p:sp>
      <p:pic>
        <p:nvPicPr>
          <p:cNvPr id="70672" name="Picture 16" descr="Изображение Математическая грамотность. Математика на каждый день. Тренажёр. 6-8 клас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690321"/>
            <a:ext cx="2001096" cy="27175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6" name="Picture 20" descr="Задачи повышенной сложности по геометрии. 7 клас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43" y="1690321"/>
            <a:ext cx="1918248" cy="27392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869160"/>
            <a:ext cx="1589595" cy="1589595"/>
          </a:xfrm>
          <a:prstGeom prst="rect">
            <a:avLst/>
          </a:prstGeom>
        </p:spPr>
      </p:pic>
      <p:pic>
        <p:nvPicPr>
          <p:cNvPr id="70658" name="Picture 2" descr="Изображение Всероссийские проверочные работы. Английский язык. 10 типовых вариантов. 7 класс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2" y="1679018"/>
            <a:ext cx="2125400" cy="27185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Изображение Всероссийские проверочные работы. Немецкий язык. 10 типовых вариантов. 7 клас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651173"/>
            <a:ext cx="2160240" cy="2756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Изображение Всероссийские проверочные работы. Русский язык. Рабочая тетрадь. 7 клас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933056"/>
            <a:ext cx="2123645" cy="28009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464152" y="478319"/>
            <a:ext cx="3456384" cy="13384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" y="2276872"/>
            <a:ext cx="12189772" cy="341131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112224" y="978262"/>
            <a:ext cx="5378740" cy="389234"/>
            <a:chOff x="289608" y="6005228"/>
            <a:chExt cx="4302992" cy="293565"/>
          </a:xfrm>
        </p:grpSpPr>
        <p:sp>
          <p:nvSpPr>
            <p:cNvPr id="11" name="TextBox 10"/>
            <p:cNvSpPr txBox="1"/>
            <p:nvPr/>
          </p:nvSpPr>
          <p:spPr>
            <a:xfrm>
              <a:off x="574096" y="6005228"/>
              <a:ext cx="4018504" cy="255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linkClick r:id="rId3"/>
                </a:rPr>
                <a:t>https://shop.prosv.ru/</a:t>
              </a:r>
              <a:endParaRPr lang="ru-RU" sz="1600" i="1" dirty="0"/>
            </a:p>
          </p:txBody>
        </p:sp>
        <p:pic>
          <p:nvPicPr>
            <p:cNvPr id="12" name="Picture 8" descr="https://www.pinclipart.com/picdir/big/288-2884575_sample-courses-clipart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9608" y="6025709"/>
              <a:ext cx="281818" cy="2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Заголовок 5"/>
          <p:cNvSpPr txBox="1">
            <a:spLocks/>
          </p:cNvSpPr>
          <p:nvPr/>
        </p:nvSpPr>
        <p:spPr>
          <a:xfrm>
            <a:off x="695400" y="764704"/>
            <a:ext cx="6048672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3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Акция* в нашем интернет магазине </a:t>
            </a:r>
          </a:p>
          <a:p>
            <a:pPr algn="r"/>
            <a:r>
              <a:rPr lang="ru-RU" sz="1800" b="1" i="1" dirty="0" smtClean="0">
                <a:solidFill>
                  <a:srgbClr val="FF0000"/>
                </a:solidFill>
                <a:latin typeface="+mn-lt"/>
              </a:rPr>
              <a:t>*Срок акции до 30 апреля</a:t>
            </a:r>
            <a:endParaRPr lang="ru-RU" sz="18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492896"/>
            <a:ext cx="1589595" cy="15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04664"/>
            <a:ext cx="1030488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509769"/>
            <a:ext cx="2495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1463" y="5047140"/>
            <a:ext cx="432048" cy="4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6" y="316441"/>
            <a:ext cx="1733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10"/>
          <a:stretch/>
        </p:blipFill>
        <p:spPr bwMode="auto">
          <a:xfrm>
            <a:off x="1104900" y="1381125"/>
            <a:ext cx="9982200" cy="6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573" y="3284984"/>
            <a:ext cx="1219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решение каждого из заданий 1–11, 13, 15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оценивается 1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баллом.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считается выполненным верно, если ученик дал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ответ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81413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записал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число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681413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правильную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величину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81413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изобразил правильный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заданий 12, 14, 16 оценивается от 0 до 2 баллов.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балл — 19.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7" y="2132459"/>
            <a:ext cx="9791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628800"/>
            <a:ext cx="8547099" cy="46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6"/>
          <a:stretch/>
        </p:blipFill>
        <p:spPr bwMode="auto">
          <a:xfrm>
            <a:off x="2157412" y="1628800"/>
            <a:ext cx="7877175" cy="42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0" y="2204864"/>
            <a:ext cx="9391859" cy="32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0" y="2276872"/>
            <a:ext cx="105207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9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09027" y="316441"/>
            <a:ext cx="173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556792"/>
            <a:ext cx="339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937792"/>
            <a:ext cx="8424936" cy="473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угая 1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002060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27192</TotalTime>
  <Words>1089</Words>
  <Application>Microsoft Office PowerPoint</Application>
  <PresentationFormat>Широкоэкранный</PresentationFormat>
  <Paragraphs>222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Wingdings</vt:lpstr>
      <vt:lpstr>Drofa</vt:lpstr>
      <vt:lpstr>Слайд think-cell</vt:lpstr>
      <vt:lpstr>Презентация PowerPoint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Дрофа</dc:creator>
  <cp:lastModifiedBy>Шинко Елена Юрьевна</cp:lastModifiedBy>
  <cp:revision>1568</cp:revision>
  <cp:lastPrinted>2018-05-30T14:26:43Z</cp:lastPrinted>
  <dcterms:created xsi:type="dcterms:W3CDTF">2011-07-04T10:53:52Z</dcterms:created>
  <dcterms:modified xsi:type="dcterms:W3CDTF">2020-04-09T06:27:42Z</dcterms:modified>
</cp:coreProperties>
</file>